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2400000" cy="4320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MODELO OFICIAL DE BANNER — II FetCMA 2026 (90 x 120 cm)</a:t>
            </a:r>
          </a:p>
          <a:p/>
          <a:p>
            <a:r>
              <a:t>FIXO: cabeçalho institucional e rodapé estão no slide mestre e não devem ser alterados. As linhas de titulo, autoria e instituicao sao editaveis.</a:t>
            </a:r>
          </a:p>
          <a:p/>
          <a:p>
            <a:r>
              <a:t>SUGESTAO: os cartoes, as colunas e os quadros pontilhados sao uma proposta de diagramacao. A equipe pode rediagramar como preferir; o Edital exige o conteudo das secoes, nao este arranjo.</a:t>
            </a:r>
          </a:p>
          <a:p/>
          <a:p>
            <a:r>
              <a:t>FONTES (ja configuradas): titulo 60-75 pt; autoria 28-32 pt; texto 28-32 pt; legendas 22-26 pt; referencias 24-28 pt. Calibri ou Arial.</a:t>
            </a:r>
          </a:p>
          <a:p/>
          <a:p>
            <a:r>
              <a:t>Tabelas em ABNT: laterais abertas, tres tracos horizontais, titulo acima, fonte abaixo.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ner-template-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400000" cy="43200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560000" y="4133999"/>
            <a:ext cx="29280000" cy="2712000"/>
          </a:xfrm>
          <a:prstGeom prst="rect">
            <a:avLst/>
          </a:prstGeom>
          <a:noFill/>
        </p:spPr>
        <p:txBody>
          <a:bodyPr wrap="square" anchor="ctr" lIns="90000" rIns="90000" tIns="90000" bIns="90000">
            <a:spAutoFit/>
          </a:bodyPr>
          <a:lstStyle/>
          <a:p>
            <a:pPr algn="ctr">
              <a:lnSpc>
                <a:spcPct val="95000"/>
              </a:lnSpc>
            </a:pPr>
            <a:r>
              <a:rPr sz="6200" b="1" i="0">
                <a:solidFill>
                  <a:srgbClr val="FFFFFF"/>
                </a:solidFill>
                <a:latin typeface="Calibri"/>
              </a:rPr>
              <a:t>DIGITE AQUI O TÍTULO DO SEU TRABALHO</a:t>
            </a:r>
          </a:p>
          <a:p>
            <a:pPr algn="ctr"/>
            <a:r>
              <a:rPr sz="2200" b="0" i="1">
                <a:solidFill>
                  <a:srgbClr val="ECFEFF"/>
                </a:solidFill>
                <a:latin typeface="Calibri"/>
              </a:rPr>
              <a:t>Selecione este texto e digite por cima — a formatação já está pronta (60 a 75 pt, negrito, no máximo 3 linhas).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6000" y="6989999"/>
            <a:ext cx="29567999" cy="1920000"/>
          </a:xfrm>
          <a:prstGeom prst="rect">
            <a:avLst/>
          </a:prstGeom>
          <a:noFill/>
        </p:spPr>
        <p:txBody>
          <a:bodyPr wrap="square" anchor="ctr" lIns="54000" rIns="54000" tIns="54000" bIns="54000">
            <a:spAutoFit/>
          </a:bodyPr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06B6D4"/>
                </a:solidFill>
                <a:latin typeface="Calibri"/>
              </a:rPr>
              <a:t>AUTORAS/AUTORES: </a:t>
            </a:r>
            <a:r>
              <a:rPr sz="3000" b="1" i="0">
                <a:solidFill>
                  <a:srgbClr val="FFFFFF"/>
                </a:solidFill>
                <a:latin typeface="Calibri"/>
              </a:rPr>
              <a:t>[nomes dos estudantes — até 4, conforme o Edital]</a:t>
            </a:r>
          </a:p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EC4899"/>
                </a:solidFill>
                <a:latin typeface="Calibri"/>
              </a:rPr>
              <a:t>ORIENTAÇÃO: </a:t>
            </a:r>
            <a:r>
              <a:rPr sz="3000" b="1" i="0">
                <a:solidFill>
                  <a:srgbClr val="FFFFFF"/>
                </a:solidFill>
                <a:latin typeface="Calibri"/>
              </a:rPr>
              <a:t>[Prof.(a) orientador(a)  ·  coorientação, se houver]</a:t>
            </a:r>
          </a:p>
          <a:p>
            <a:pPr algn="ctr"/>
            <a:r>
              <a:rPr sz="2600" b="1" i="0">
                <a:solidFill>
                  <a:srgbClr val="3B82F6"/>
                </a:solidFill>
                <a:latin typeface="Calibri"/>
              </a:rPr>
              <a:t>INSTITUIÇÃO: </a:t>
            </a:r>
            <a:r>
              <a:rPr sz="2600" b="0" i="0">
                <a:solidFill>
                  <a:srgbClr val="E2E8F0"/>
                </a:solidFill>
                <a:latin typeface="Calibri"/>
              </a:rPr>
              <a:t>[escola  ·  cidade/UF  ·  área do conhecimento]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32000" y="10242000"/>
            <a:ext cx="12687499" cy="8715659"/>
            <a:chOff x="732000" y="10242000"/>
            <a:chExt cx="12687499" cy="8715659"/>
          </a:xfrm>
        </p:grpSpPr>
        <p:sp>
          <p:nvSpPr>
            <p:cNvPr id="5" name="Rounded Rectangle 4"/>
            <p:cNvSpPr/>
            <p:nvPr/>
          </p:nvSpPr>
          <p:spPr>
            <a:xfrm>
              <a:off x="732000" y="10242000"/>
              <a:ext cx="12687499" cy="8715659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218000" y="10728000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06B6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V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16000" y="10674000"/>
              <a:ext cx="10617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INTRODUÇÃO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1147899" y="10818000"/>
              <a:ext cx="17856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06B6D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06B6D4"/>
                  </a:solidFill>
                  <a:latin typeface="Calibri"/>
                </a:rPr>
                <a:t>Contexto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218000" y="11771999"/>
              <a:ext cx="11715499" cy="61200"/>
            </a:xfrm>
            <a:prstGeom prst="rect">
              <a:avLst/>
            </a:prstGeom>
            <a:solidFill>
              <a:srgbClr val="06B6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218000" y="12024000"/>
            <a:ext cx="11715499" cy="6447659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Apresente o tema, o problema investigado e por que ele importa para a comunidade ou para a ciência.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Feche com a hipótese: a pergunta ou suposição que a equipe foi testar.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Sugestão: Calibri ou Arial, 30 pt, justificado, entrelinha 1,3. Parágrafos curtos — a leitura é em pé, a cerca de 1 metro.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32000" y="19443660"/>
            <a:ext cx="12687499" cy="7513499"/>
            <a:chOff x="732000" y="19443660"/>
            <a:chExt cx="12687499" cy="7513499"/>
          </a:xfrm>
        </p:grpSpPr>
        <p:sp>
          <p:nvSpPr>
            <p:cNvPr id="12" name="Rounded Rectangle 11"/>
            <p:cNvSpPr/>
            <p:nvPr/>
          </p:nvSpPr>
          <p:spPr>
            <a:xfrm>
              <a:off x="732000" y="19443660"/>
              <a:ext cx="12687499" cy="7513499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218000" y="19929660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EC48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VI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16000" y="19875660"/>
              <a:ext cx="10617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OBJETIVOS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484699" y="20019660"/>
              <a:ext cx="34488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EC48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EC4899"/>
                  </a:solidFill>
                  <a:latin typeface="Calibri"/>
                </a:rPr>
                <a:t>Geral e específicos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18000" y="20973660"/>
              <a:ext cx="11715499" cy="61200"/>
            </a:xfrm>
            <a:prstGeom prst="rect">
              <a:avLst/>
            </a:prstGeom>
            <a:solidFill>
              <a:srgbClr val="EC48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8000" y="21225660"/>
            <a:ext cx="11715499" cy="52455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9D174D"/>
                </a:solidFill>
                <a:latin typeface="Calibri"/>
              </a:rPr>
              <a:t>OBJETIVO GERAL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[a meta central, começando por um verbo no infinitivo: avaliar, desenvolver, investigar…]</a:t>
            </a:r>
          </a:p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9D174D"/>
                </a:solidFill>
                <a:latin typeface="Calibri"/>
              </a:rPr>
              <a:t>OBJETIVOS ESPECÍFICOS</a:t>
            </a:r>
          </a:p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•  [primeira etapa da pesquisa]</a:t>
            </a:r>
          </a:p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•  [segunda etapa: coleta, ensaio ou prototipagem]</a:t>
            </a:r>
          </a:p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•  [terceira etapa: análise dos dados]</a:t>
            </a:r>
          </a:p>
          <a:p>
            <a:pPr algn="l">
              <a:lnSpc>
                <a:spcPct val="120000"/>
              </a:lnSpc>
            </a:pPr>
            <a:r>
              <a:rPr sz="3000" b="0" i="0">
                <a:solidFill>
                  <a:srgbClr val="334155"/>
                </a:solidFill>
                <a:latin typeface="Calibri"/>
              </a:rPr>
              <a:t>•  [devolutiva à comunidade, se houver]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32000" y="27443159"/>
            <a:ext cx="12687499" cy="13824839"/>
            <a:chOff x="732000" y="27443159"/>
            <a:chExt cx="12687499" cy="13824839"/>
          </a:xfrm>
        </p:grpSpPr>
        <p:sp>
          <p:nvSpPr>
            <p:cNvPr id="19" name="Rounded Rectangle 18"/>
            <p:cNvSpPr/>
            <p:nvPr/>
          </p:nvSpPr>
          <p:spPr>
            <a:xfrm>
              <a:off x="732000" y="27443159"/>
              <a:ext cx="12687499" cy="13824839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218000" y="27929159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3B82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VII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16000" y="27875159"/>
              <a:ext cx="10617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METODOLOGIA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0391899" y="28019159"/>
              <a:ext cx="25416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3B82F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3B82F6"/>
                  </a:solidFill>
                  <a:latin typeface="Calibri"/>
                </a:rPr>
                <a:t>Procedimentos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18000" y="28973159"/>
              <a:ext cx="11715499" cy="61200"/>
            </a:xfrm>
            <a:prstGeom prst="rect">
              <a:avLst/>
            </a:prstGeom>
            <a:solidFill>
              <a:srgbClr val="3B82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218000" y="29225159"/>
            <a:ext cx="11715499" cy="25200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Descreva materiais, locais, instrumentos e procedimentos — com detalhe suficiente para que outra escola consiga repetir.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Sugestão: 30 pt. Os quatro quadros abaixo são só uma forma de organizar; apague-os e escreva corrido, se preferir.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18000" y="31745159"/>
            <a:ext cx="5713749" cy="1296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4000" rIns="144000"/>
          <a:lstStyle/>
          <a:p>
            <a:pPr algn="l">
              <a:spcAft>
                <a:spcPts val="300"/>
              </a:spcAft>
            </a:pPr>
            <a:r>
              <a:rPr sz="2400" b="1" i="0">
                <a:solidFill>
                  <a:srgbClr val="1E40AF"/>
                </a:solidFill>
                <a:latin typeface="Calibri"/>
              </a:rPr>
              <a:t>1. Coleta / amostragem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[locais, técnica, frequência]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19749" y="31745159"/>
            <a:ext cx="5713749" cy="1296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4000" rIns="144000"/>
          <a:lstStyle/>
          <a:p>
            <a:pPr algn="l">
              <a:spcAft>
                <a:spcPts val="300"/>
              </a:spcAft>
            </a:pPr>
            <a:r>
              <a:rPr sz="2400" b="1" i="0">
                <a:solidFill>
                  <a:srgbClr val="1E40AF"/>
                </a:solidFill>
                <a:latin typeface="Calibri"/>
              </a:rPr>
              <a:t>2. Materiais e equipamentos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[reagentes, sensores, softwares]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218000" y="33257159"/>
            <a:ext cx="5713749" cy="1296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4000" rIns="144000"/>
          <a:lstStyle/>
          <a:p>
            <a:pPr algn="l">
              <a:spcAft>
                <a:spcPts val="300"/>
              </a:spcAft>
            </a:pPr>
            <a:r>
              <a:rPr sz="2400" b="1" i="0">
                <a:solidFill>
                  <a:srgbClr val="1E40AF"/>
                </a:solidFill>
                <a:latin typeface="Calibri"/>
              </a:rPr>
              <a:t>3. Procedimentos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[protocolos e normas seguidas]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219749" y="33257159"/>
            <a:ext cx="5713749" cy="129600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4000" rIns="144000"/>
          <a:lstStyle/>
          <a:p>
            <a:pPr algn="l">
              <a:spcAft>
                <a:spcPts val="300"/>
              </a:spcAft>
            </a:pPr>
            <a:r>
              <a:rPr sz="2400" b="1" i="0">
                <a:solidFill>
                  <a:srgbClr val="1E40AF"/>
                </a:solidFill>
                <a:latin typeface="Calibri"/>
              </a:rPr>
              <a:t>4. Análise dos dados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[métodos estatísticos ou comparativos]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18000" y="34769159"/>
            <a:ext cx="11715499" cy="601284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25400">
            <a:solidFill>
              <a:srgbClr val="3B82F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/>
          <a:lstStyle/>
          <a:p>
            <a:pPr algn="ctr">
              <a:spcAft>
                <a:spcPts val="800"/>
              </a:spcAft>
            </a:pPr>
            <a:r>
              <a:rPr sz="2600" b="1" i="0">
                <a:solidFill>
                  <a:srgbClr val="3B82F6"/>
                </a:solidFill>
                <a:latin typeface="Calibri"/>
              </a:rPr>
              <a:t>ESPAÇO PARA FOTOGRAFIA OU FLUXOGRAMA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Botão direito › Formatar Forma › Preenchimento com imagem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Figura 1 — [legenda]. Fonte: os autores, 2026.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3905499" y="10242000"/>
            <a:ext cx="17762499" cy="16529700"/>
            <a:chOff x="13905499" y="10242000"/>
            <a:chExt cx="17762499" cy="16529700"/>
          </a:xfrm>
        </p:grpSpPr>
        <p:sp>
          <p:nvSpPr>
            <p:cNvPr id="31" name="Rounded Rectangle 30"/>
            <p:cNvSpPr/>
            <p:nvPr/>
          </p:nvSpPr>
          <p:spPr>
            <a:xfrm>
              <a:off x="13905499" y="10242000"/>
              <a:ext cx="17762499" cy="16529700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4391499" y="10728000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06B6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VIII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489500" y="10674000"/>
              <a:ext cx="15692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RESULTADOS E DISCUSSÃO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8186799" y="10818000"/>
              <a:ext cx="29952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06B6D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06B6D4"/>
                  </a:solidFill>
                  <a:latin typeface="Calibri"/>
                </a:rPr>
                <a:t>Dados observados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4391499" y="11771999"/>
              <a:ext cx="16790499" cy="61200"/>
            </a:xfrm>
            <a:prstGeom prst="rect">
              <a:avLst/>
            </a:prstGeom>
            <a:solidFill>
              <a:srgbClr val="06B6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4391499" y="12024000"/>
            <a:ext cx="16790499" cy="19440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Seção principal do banner. Mostre o que foi encontrado — em gráfico e tabela, sempre que possível — e discuta o significado.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Sugestão: 30 pt. Num banner, um gráfico comunica em segundos o que um bloco de texto não comunica: a banca circula entre os estandes.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4391499" y="13967999"/>
            <a:ext cx="8215249" cy="540000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25400">
            <a:solidFill>
              <a:srgbClr val="0E749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/>
          <a:lstStyle/>
          <a:p>
            <a:pPr algn="ctr">
              <a:spcAft>
                <a:spcPts val="800"/>
              </a:spcAft>
            </a:pPr>
            <a:r>
              <a:rPr sz="2600" b="1" i="0">
                <a:solidFill>
                  <a:srgbClr val="0E7490"/>
                </a:solidFill>
                <a:latin typeface="Calibri"/>
              </a:rPr>
              <a:t>GRÁFICO 1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Cole aqui o gráfico feito no Excel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Identifique os eixos e as unidades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Figura 2 — [legenda]. Fonte: os autores, 2026.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2966749" y="13967999"/>
            <a:ext cx="8215249" cy="540000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25400">
            <a:solidFill>
              <a:srgbClr val="0E749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/>
          <a:lstStyle/>
          <a:p>
            <a:pPr algn="ctr">
              <a:spcAft>
                <a:spcPts val="800"/>
              </a:spcAft>
            </a:pPr>
            <a:r>
              <a:rPr sz="2600" b="1" i="0">
                <a:solidFill>
                  <a:srgbClr val="0E7490"/>
                </a:solidFill>
                <a:latin typeface="Calibri"/>
              </a:rPr>
              <a:t>GRÁFICO 2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Segundo gráfico, foto de resultado ou infográfico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Destaque o percentual ou a tendência principal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Figura 3 — [legenda]. Fonte: os autores, 2026.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4391499" y="19728000"/>
            <a:ext cx="16790499" cy="4397699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25400">
            <a:solidFill>
              <a:srgbClr val="0E749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0" rIns="288000"/>
          <a:lstStyle/>
          <a:p>
            <a:pPr algn="ctr">
              <a:spcAft>
                <a:spcPts val="800"/>
              </a:spcAft>
            </a:pPr>
            <a:r>
              <a:rPr sz="2600" b="1" i="0">
                <a:solidFill>
                  <a:srgbClr val="0E7490"/>
                </a:solidFill>
                <a:latin typeface="Calibri"/>
              </a:rPr>
              <a:t>TABELA 1 — [título descritivo, ACIMA da tabela]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Padrão ABNT: laterais abertas, sem linhas verticais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Três traços horizontais: topo, abaixo do cabeçalho e base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Sem zebra e sem cabeçalho colorido</a:t>
            </a:r>
          </a:p>
          <a:p>
            <a:pPr algn="ctr">
              <a:spcAft>
                <a:spcPts val="4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Fonte: os autores, a partir dos dados coletados, 2026.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391499" y="24305699"/>
            <a:ext cx="16790499" cy="18000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 i="0">
                <a:solidFill>
                  <a:srgbClr val="0E7490"/>
                </a:solidFill>
                <a:latin typeface="Calibri"/>
              </a:rPr>
              <a:t>Discussão: </a:t>
            </a:r>
            <a:r>
              <a:rPr sz="3000" b="0" i="0">
                <a:solidFill>
                  <a:srgbClr val="334155"/>
                </a:solidFill>
                <a:latin typeface="Calibri"/>
              </a:rPr>
              <a:t>a hipótese se confirmou? O que os números querem dizer na prática, para quem vive perto do problema investigado?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905499" y="27257699"/>
            <a:ext cx="17762499" cy="6010800"/>
            <a:chOff x="13905499" y="27257699"/>
            <a:chExt cx="17762499" cy="6010800"/>
          </a:xfrm>
        </p:grpSpPr>
        <p:sp>
          <p:nvSpPr>
            <p:cNvPr id="42" name="Rounded Rectangle 41"/>
            <p:cNvSpPr/>
            <p:nvPr/>
          </p:nvSpPr>
          <p:spPr>
            <a:xfrm>
              <a:off x="13905499" y="27257699"/>
              <a:ext cx="17762499" cy="6010800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14391499" y="27743699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EC48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IX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489500" y="27689699"/>
              <a:ext cx="15692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CONSIDERAÇÕES FINAIS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29094000" y="27833699"/>
              <a:ext cx="20880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EC489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EC4899"/>
                  </a:solidFill>
                  <a:latin typeface="Calibri"/>
                </a:rPr>
                <a:t>Conclusões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4391499" y="28787699"/>
              <a:ext cx="16790499" cy="61200"/>
            </a:xfrm>
            <a:prstGeom prst="rect">
              <a:avLst/>
            </a:prstGeom>
            <a:solidFill>
              <a:srgbClr val="EC48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391499" y="29039699"/>
            <a:ext cx="16790499" cy="37428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3000" b="0" i="0">
                <a:solidFill>
                  <a:srgbClr val="334155"/>
                </a:solidFill>
                <a:latin typeface="Calibri"/>
              </a:rPr>
              <a:t>Retome os objetivos e responda a cada um deles. Aponte o impacto na comunidade e o que a pesquisa ainda pode render.</a:t>
            </a:r>
          </a:p>
          <a:p>
            <a:pPr algn="l">
              <a:lnSpc>
                <a:spcPct val="125000"/>
              </a:lnSpc>
            </a:pPr>
            <a:r>
              <a:rPr sz="3000" b="0" i="0">
                <a:solidFill>
                  <a:srgbClr val="9D174D"/>
                </a:solidFill>
                <a:latin typeface="Calibri"/>
              </a:rPr>
              <a:t>Concorrendo ao Eixo Ciência Delas, destaque aqui o protagonismo das estudantes em todas as etapas.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3905499" y="33754500"/>
            <a:ext cx="17762499" cy="7513499"/>
            <a:chOff x="13905499" y="33754500"/>
            <a:chExt cx="17762499" cy="7513499"/>
          </a:xfrm>
        </p:grpSpPr>
        <p:sp>
          <p:nvSpPr>
            <p:cNvPr id="49" name="Rounded Rectangle 48"/>
            <p:cNvSpPr/>
            <p:nvPr/>
          </p:nvSpPr>
          <p:spPr>
            <a:xfrm>
              <a:off x="13905499" y="33754500"/>
              <a:ext cx="17762499" cy="7513499"/>
            </a:xfrm>
            <a:prstGeom prst="roundRect">
              <a:avLst>
                <a:gd name="adj" fmla="val 3500"/>
              </a:avLst>
            </a:prstGeom>
            <a:solidFill>
              <a:srgbClr val="FFFFFF"/>
            </a:solidFill>
            <a:ln w="19050">
              <a:solidFill>
                <a:srgbClr val="E2E8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4391499" y="34240500"/>
              <a:ext cx="846000" cy="846000"/>
            </a:xfrm>
            <a:prstGeom prst="roundRect">
              <a:avLst>
                <a:gd name="adj" fmla="val 18000"/>
              </a:avLst>
            </a:prstGeom>
            <a:solidFill>
              <a:srgbClr val="6474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3000" b="1" i="0">
                  <a:solidFill>
                    <a:srgbClr val="FFFFFF"/>
                  </a:solidFill>
                  <a:latin typeface="Calibri"/>
                </a:rPr>
                <a:t>X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5489500" y="34186500"/>
              <a:ext cx="15692499" cy="954000"/>
            </a:xfrm>
            <a:prstGeom prst="rect">
              <a:avLst/>
            </a:prstGeom>
            <a:noFill/>
          </p:spPr>
          <p:txBody>
            <a:bodyPr wrap="square" anchor="ctr" lIns="0" rIns="0" tIns="0" bIns="0">
              <a:spAutoFit/>
            </a:bodyPr>
            <a:lstStyle/>
            <a:p>
              <a:pPr algn="l"/>
              <a:r>
                <a:rPr sz="3300" b="1" i="0">
                  <a:solidFill>
                    <a:srgbClr val="0F172A"/>
                  </a:solidFill>
                  <a:latin typeface="Calibri"/>
                </a:rPr>
                <a:t>REFERÊNCIAS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28942799" y="34330500"/>
              <a:ext cx="2239200" cy="5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64748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/>
            <a:lstStyle/>
            <a:p>
              <a:pPr algn="ctr"/>
              <a:r>
                <a:rPr sz="2100" b="1" i="0">
                  <a:solidFill>
                    <a:srgbClr val="64748B"/>
                  </a:solidFill>
                  <a:latin typeface="Calibri"/>
                </a:rPr>
                <a:t>Normas ABNT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4391499" y="35284499"/>
              <a:ext cx="16790499" cy="61200"/>
            </a:xfrm>
            <a:prstGeom prst="rect">
              <a:avLst/>
            </a:prstGeom>
            <a:solidFill>
              <a:srgbClr val="6474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4391499" y="35536500"/>
            <a:ext cx="16790499" cy="5245500"/>
          </a:xfrm>
          <a:prstGeom prst="rect">
            <a:avLst/>
          </a:prstGeom>
          <a:noFill/>
        </p:spPr>
        <p:txBody>
          <a:bodyPr wrap="square" anchor="t" lIns="90000" rIns="90000" tIns="90000" bIns="9000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SOBRENOME, Nome. Título da obra: subtítulo. Local: Editora, ano.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SOBRENOME, Nome. Título do artigo. Nome do Periódico, v. 14, n. 1, p. 1-15, 2026.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BRASIL. Ministério da Educação. Base Nacional Comum Curricular. Brasília: MEC, 2018.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ABNT NBR 6023 · 24 a 28 pt · só o que foi realmente citado no banner, em ordem alfabética.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4020000" y="0"/>
            <a:ext cx="19800000" cy="18000000"/>
          </a:xfrm>
          <a:prstGeom prst="roundRect">
            <a:avLst>
              <a:gd name="adj" fmla="val 2000"/>
            </a:avLst>
          </a:prstGeom>
          <a:solidFill>
            <a:srgbClr val="F1F5F9"/>
          </a:solidFill>
          <a:ln w="254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4560000" y="576000"/>
            <a:ext cx="18720000" cy="16848000"/>
          </a:xfrm>
          <a:prstGeom prst="rect">
            <a:avLst/>
          </a:prstGeom>
          <a:noFill/>
        </p:spPr>
        <p:txBody>
          <a:bodyPr wrap="square" anchor="t" lIns="108000" rIns="108000" tIns="108000" bIns="10800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0F172A"/>
                </a:solidFill>
                <a:latin typeface="Calibri"/>
              </a:rPr>
              <a:t>COMO USAR ESTE MODELO</a:t>
            </a:r>
          </a:p>
          <a:p>
            <a:pPr algn="l">
              <a:spcAft>
                <a:spcPts val="20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Este painel está fora da folha: não sai na lona nem no PDF. Pode deixá-lo aqui.</a:t>
            </a:r>
          </a:p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0E7490"/>
                </a:solidFill>
                <a:latin typeface="Calibri"/>
              </a:rPr>
              <a:t>1 · O que não muda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O cabeçalho institucional e o rodapé estão travados no slide mestre. Não dá para movê-los nem apagá-los sem querer, e é assim que devem chegar à gráfica.</a:t>
            </a:r>
          </a:p>
          <a:p>
            <a:pPr algn="l">
              <a:lnSpc>
                <a:spcPct val="120000"/>
              </a:lnSpc>
              <a:spcAft>
                <a:spcPts val="18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As três linhas de identificação dentro do cabeçalho — título, autoria e instituição — são suas: clique e digite.</a:t>
            </a:r>
          </a:p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9D174D"/>
                </a:solidFill>
                <a:latin typeface="Calibri"/>
              </a:rPr>
              <a:t>2 · O que é apenas sugestão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Todo o miolo é sugestão de diagramação, não obrigação: os cartões brancos, as duas colunas, os quadros pontilhados de foto, gráfico e tabela.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Mova, redimensione, junte, apague, use três colunas, troque a ordem — o que organizar melhor a sua pesquisa. O Edital (Art. 10.1) exige o CONTEÚDO das seções, não este arranjo.</a:t>
            </a:r>
          </a:p>
          <a:p>
            <a:pPr algn="l">
              <a:spcAft>
                <a:spcPts val="18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Para mover um cartão inteiro: clique nele (moldura, selo e título vêm juntos) e segure Shift para incluir o texto.</a:t>
            </a:r>
          </a:p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E40AF"/>
                </a:solidFill>
                <a:latin typeface="Calibri"/>
              </a:rPr>
              <a:t>3 · Fontes já configuradas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Cada campo já vem com a fonte e o tamanho certos: selecione o texto de exemplo e digite por cima que a formatação se mantém.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Título do trabalho — 60 a 75 pt, negrito
Autoria e orientação — 28 a 32 pt
Texto das seções — 28 a 32 pt, entrelinha 1,3
Legendas e fontes — 22 a 26 pt
Referências — 24 a 28 pt
Fonte: Calibri ou Arial (as duas existem em qualquer computador)</a:t>
            </a:r>
          </a:p>
          <a:p>
            <a:pPr algn="l">
              <a:spcAft>
                <a:spcPts val="1800"/>
              </a:spcAft>
            </a:pPr>
            <a:r>
              <a:rPr sz="2200" b="0" i="1">
                <a:solidFill>
                  <a:srgbClr val="64748B"/>
                </a:solidFill>
                <a:latin typeface="Calibri"/>
              </a:rPr>
              <a:t>Por que tão grande: a lona tem 90 cm e é lida de pé, a cerca de 1 metro. Abaixo de 28 pt o texto deixa de ser legível a essa distância. Na tela parece confortável; na lona, não é.</a:t>
            </a:r>
          </a:p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0F172A"/>
                </a:solidFill>
                <a:latin typeface="Calibri"/>
              </a:rPr>
              <a:t>4 · Tabelas seguem a ABNT</a:t>
            </a:r>
          </a:p>
          <a:p>
            <a:pPr algn="l">
              <a:lnSpc>
                <a:spcPct val="120000"/>
              </a:lnSpc>
              <a:spcAft>
                <a:spcPts val="18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Laterais abertas, sem linhas verticais. Três traços horizontais: topo, abaixo do cabeçalho e base. Título ACIMA, fonte ABAIXO. Sem zebra e sem cabeçalho colorido — é a mesma norma que a comissão cobra no resumo expandido.</a:t>
            </a:r>
          </a:p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0F172A"/>
                </a:solidFill>
                <a:latin typeface="Calibri"/>
              </a:rPr>
              <a:t>5 · Imprimir</a:t>
            </a:r>
          </a:p>
          <a:p>
            <a:pPr algn="l">
              <a:lnSpc>
                <a:spcPct val="120000"/>
              </a:lnSpc>
              <a:spcAft>
                <a:spcPts val="1800"/>
              </a:spcAft>
            </a:pPr>
            <a:r>
              <a:rPr sz="2600" b="0" i="0">
                <a:solidFill>
                  <a:srgbClr val="334155"/>
                </a:solidFill>
                <a:latin typeface="Calibri"/>
              </a:rPr>
              <a:t>Arquivo › Exportar › Criar PDF. O slide já tem 90 × 120 cm: entregue o PDF à gráfica sem redimensionar.</a:t>
            </a:r>
          </a:p>
          <a:p>
            <a:pPr algn="l"/>
            <a:r>
              <a:rPr sz="2200" b="0" i="1">
                <a:solidFill>
                  <a:srgbClr val="64748B"/>
                </a:solidFill>
                <a:latin typeface="Calibri"/>
              </a:rPr>
              <a:t>Dúvidas: fetcma@escoladasasas.com.br · WhatsApp (67) 99960-2842
Modelo de referência preenchido: fetcma.escoladasasas.com.br/banner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